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8"/>
  </p:notesMasterIdLst>
  <p:sldIdLst>
    <p:sldId id="256" r:id="rId3"/>
    <p:sldId id="276" r:id="rId4"/>
    <p:sldId id="277" r:id="rId5"/>
    <p:sldId id="278" r:id="rId6"/>
    <p:sldId id="281" r:id="rId7"/>
    <p:sldId id="257" r:id="rId8"/>
    <p:sldId id="271" r:id="rId9"/>
    <p:sldId id="280" r:id="rId10"/>
    <p:sldId id="279" r:id="rId11"/>
    <p:sldId id="258" r:id="rId12"/>
    <p:sldId id="274" r:id="rId13"/>
    <p:sldId id="266" r:id="rId14"/>
    <p:sldId id="260" r:id="rId15"/>
    <p:sldId id="269" r:id="rId16"/>
    <p:sldId id="261" r:id="rId17"/>
    <p:sldId id="270" r:id="rId18"/>
    <p:sldId id="262" r:id="rId19"/>
    <p:sldId id="264" r:id="rId20"/>
    <p:sldId id="265" r:id="rId21"/>
    <p:sldId id="268" r:id="rId22"/>
    <p:sldId id="272" r:id="rId23"/>
    <p:sldId id="273" r:id="rId24"/>
    <p:sldId id="282" r:id="rId25"/>
    <p:sldId id="275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1D8E5-0AE4-428F-ACC5-FF14E755E03A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5637C-7BB7-42C7-87B7-9471B1137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5637C-7BB7-42C7-87B7-9471B11377D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67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4444-CF18-4CF5-9D31-9F7697E8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C9D20-1BAE-4382-8DC9-5BBDA7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C8250-8D55-40CD-8B5D-B8E663C2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8A3A5-1D17-48C1-B947-400403BB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69EBF-9F2F-4B98-B0BA-DD30908CF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3636" y="4272728"/>
            <a:ext cx="2811526" cy="24487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92FAB8-37AC-43A9-880A-4FC7CEDACDC0}"/>
              </a:ext>
            </a:extLst>
          </p:cNvPr>
          <p:cNvCxnSpPr/>
          <p:nvPr userDrawn="1"/>
        </p:nvCxnSpPr>
        <p:spPr>
          <a:xfrm>
            <a:off x="1524000" y="3564627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4CC49DD-9E53-441D-82B2-34562E4C5A41}"/>
              </a:ext>
            </a:extLst>
          </p:cNvPr>
          <p:cNvSpPr/>
          <p:nvPr userDrawn="1"/>
        </p:nvSpPr>
        <p:spPr>
          <a:xfrm rot="10800000">
            <a:off x="7185990" y="-1"/>
            <a:ext cx="5006009" cy="119092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90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5FD0-D5AF-4FAB-A3D3-B98D53F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0C31A-01C2-461F-B940-3AFDC412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9CED4-7295-4906-AF83-F79C4529B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39AA3-8343-4590-8783-DAD0AF23D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33CA3-FDEE-4276-BEB8-6458DDE94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7B17F-C9D0-46DC-8D64-2EA2F482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2E9A0-B424-4260-9A67-7AEC0485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C0F55-1B73-40B7-B72E-CC77F38D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45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0D90-E42B-4010-92B9-B2E44434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2EF20-F206-4A41-97F1-B00671EE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C8590-6E08-4018-9861-2FB9870D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75E43-6764-4584-AF51-30C2F83E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04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6B7F7-7F91-461D-9F98-12300EE9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76F22-32D3-4F5C-89BF-27D246EB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8ABE9-FCE8-4026-997B-C28DE7FF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14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B698-8AD1-4C81-B1CD-518C7B47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AF86-E3DA-423C-949A-006F6149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5697B-0BA3-4E2D-B9FD-B198DFD10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E76FA-7F87-41FC-A70D-869D9617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90EEE-3BE8-4072-9C88-C733ADD2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28B1-C675-4254-8C2F-A883D022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61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E0FE-056D-4E10-8507-9F18D4CC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3BA96-E0D1-4329-B4F6-5E47178D7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E0D39-8D1D-42D6-8195-7E7B16FC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9A2F1-F56E-43DE-872F-9C1D1178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3CA63-EC9A-4A6F-A0E6-1C026503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D0F5F-D678-46FC-AA6C-D5F19ABA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68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8B9B-D8F0-4CAA-931E-2C97AEB3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CF682-A0BC-4CD4-9330-B294992E7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8D77-CAB2-4BFB-878D-8828B271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EACB-DB82-4B9F-B3F3-CF606448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0D2F-8B72-46C4-B7C2-A243BB91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16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03CB3-7D9B-4520-BE96-786FB819C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5F638-F27B-48CD-A7AE-1B83B9EE9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57BD9-0CFC-496F-8FA4-428FAC47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CDC8-2101-49BC-A652-5CD3749D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82E1-BCE5-41FD-90DC-93BAD286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46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ris presentatio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8883-9930-4720-8677-416042F2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E05E-FC82-455C-8AEA-683376A5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1816649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C5C7-F746-4FEE-A0DF-40C9D061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2B8EC-F81C-463A-B478-DA1077CF8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2438" y="5641658"/>
            <a:ext cx="1322723" cy="1152049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E8CE075-571B-4774-8579-59B423DBC378}"/>
              </a:ext>
            </a:extLst>
          </p:cNvPr>
          <p:cNvSpPr/>
          <p:nvPr userDrawn="1"/>
        </p:nvSpPr>
        <p:spPr>
          <a:xfrm rot="10800000">
            <a:off x="7185990" y="-1"/>
            <a:ext cx="5006009" cy="119092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59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911A-D497-4BCA-8F91-03BF84F2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94F05-2192-451C-BCD7-9CE2C227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6F51D-B27E-4343-9F4E-0197915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BC22-FB49-4CC4-8A8B-BC325B37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48D3-F62F-4555-A833-CB6CE462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58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82F0-82A0-40BE-9B97-CFDD73C14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…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E266D-708C-4846-A861-1FF8D34C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2F98C-05F2-4DE7-B62E-D6E8C52E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E8DDC-3FFC-403F-846F-96857443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ED7EE-4E0C-42E6-90AF-4B6DDA8E0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2438" y="5641658"/>
            <a:ext cx="1322723" cy="11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74D56-FA33-437A-AA19-8181F41B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66AB-4E2A-4302-8B26-DD06FD987B8D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275BE-8A55-40BA-B909-0C517A4D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37B86-E26A-4733-9CE9-69D64DBF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8793-9D9D-4E21-A3A2-AC50E9EA41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6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45C1-F584-4D23-AB79-25F7B8DB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83F26-B68D-40C0-AC6D-54353790E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D0B1-F76A-45F9-8560-595F8804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02B8-661F-4E6E-ADE6-A805120C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9ED26-45BA-4431-8CDA-4667DE4E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7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67C1-07BE-4481-89DF-BA511B78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CE96-0DF7-4D94-A574-ACBE4F1A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73BF-53B2-4291-988A-56078318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5507-8C1D-43D1-91DF-46A8E320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6E26E-F413-4FA4-A782-54442647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93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D9F2-0265-4CCD-82AC-ED9E382D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EF17-2A8C-4F39-8D9D-22B154BD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9B105-0204-45A2-B030-C15D3D93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73166-7692-43AC-8A16-D25E4650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504B-335F-4D5F-B58A-DF9C69EE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74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DB9B-FB10-4718-8787-EDC51527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2E3F-1F06-4F3A-978C-A411B66B7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9CDF6-9C40-4F30-9624-F54281648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8C7A7-0B6B-4EA6-A48A-0F9FD527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EE445-35B2-4967-A4C6-31D9FCA3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6CBD-AA87-4EEA-89C2-71423B6A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07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32C79-6B22-4C50-9DE7-1FE4117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7767A-95DE-4EF7-BDF5-41793E37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C12B-6960-4415-B426-8E2AAEFA9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A7228-CBD7-41A0-ABAE-628A7B8F3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4512C-ECD5-4EB8-8BED-590985AF8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2A53323-2C5B-4674-AB39-338D297E149E}"/>
              </a:ext>
            </a:extLst>
          </p:cNvPr>
          <p:cNvSpPr/>
          <p:nvPr userDrawn="1"/>
        </p:nvSpPr>
        <p:spPr>
          <a:xfrm rot="10800000">
            <a:off x="7185990" y="-1"/>
            <a:ext cx="5006009" cy="119092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9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4707E-2A98-4214-80D0-E0AC6E2D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F0E07-275A-44C3-9791-99633145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8047-DBF2-4DDD-A0C4-44B296C66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CDED-1D56-4D3A-A3EB-549407068998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ECB3-5AA5-4796-B404-540D70AA9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2313E-32B5-4EB9-80DC-2F13EE7CA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DDD7-91D8-4BE2-925C-955B62F92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1DA4-E6B2-48C8-BD5C-B3D95EFF4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Insurance Ramifications of Climate Change – Australia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793C-127F-4B29-9DF3-738343167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AIDA  Climate Change and Catastrophe  Working Party Meeting – Marrakech  - April 2019 </a:t>
            </a:r>
          </a:p>
        </p:txBody>
      </p:sp>
    </p:spTree>
    <p:extLst>
      <p:ext uri="{BB962C8B-B14F-4D97-AF65-F5344CB8AC3E}">
        <p14:creationId xmlns:p14="http://schemas.microsoft.com/office/powerpoint/2010/main" val="304386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0135-287C-4BE1-857B-370F1679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Climate Change Index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721F-AAC8-4593-95A0-CEB5AB524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Examines data re frequency and duration of – Extreme temperatures ( high and low separately ) , heavy rainfall , drought , changes in sea level and strong winds.  </a:t>
            </a:r>
          </a:p>
          <a:p>
            <a:r>
              <a:rPr lang="en-AU" dirty="0"/>
              <a:t>The index is available for 12 regions in Australia with each index time line commencing in 1981. </a:t>
            </a:r>
          </a:p>
          <a:p>
            <a:r>
              <a:rPr lang="en-AU" dirty="0"/>
              <a:t>The data examines each meteorological season ( summer, winter , autumn and spring ) with a 5 year moving average as a key metric. </a:t>
            </a:r>
          </a:p>
          <a:p>
            <a:r>
              <a:rPr lang="en-AU" dirty="0"/>
              <a:t>The results are produced for each season such that each season is compared with the prior years season. </a:t>
            </a:r>
          </a:p>
          <a:p>
            <a:r>
              <a:rPr lang="en-AU" dirty="0"/>
              <a:t>Temps measured from 112 Acorn- Sat Stations. Rainfall - 2000 stations, Wind – 38 stations and sea level from 16 tide gauges around Australia.   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F778-E342-4A29-9936-BDCE3477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index is available to the public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95EF-0912-48B7-BF5B-B3F44AD2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index is freely available to the public to enable home owners and business to access the data to evaluate zonal risk factors.</a:t>
            </a:r>
          </a:p>
          <a:p>
            <a:r>
              <a:rPr lang="en-AU" dirty="0"/>
              <a:t>It is not site specific, with the focus on zonal or regional risk. </a:t>
            </a:r>
          </a:p>
          <a:p>
            <a:r>
              <a:rPr lang="en-AU" dirty="0"/>
              <a:t>Also assists insureds or potential insureds to more fully understand the basis upon which insurers, price and evaluate, risk.</a:t>
            </a:r>
          </a:p>
          <a:p>
            <a:r>
              <a:rPr lang="en-AU" dirty="0"/>
              <a:t>  It is merely a tool.. Clearly not solution!</a:t>
            </a:r>
          </a:p>
        </p:txBody>
      </p:sp>
    </p:spTree>
    <p:extLst>
      <p:ext uri="{BB962C8B-B14F-4D97-AF65-F5344CB8AC3E}">
        <p14:creationId xmlns:p14="http://schemas.microsoft.com/office/powerpoint/2010/main" val="15929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2194-0791-40C3-847D-4C6C367B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24"/>
            <a:ext cx="10515600" cy="732155"/>
          </a:xfrm>
        </p:spPr>
        <p:txBody>
          <a:bodyPr/>
          <a:lstStyle/>
          <a:p>
            <a:r>
              <a:rPr lang="en-AU" dirty="0"/>
              <a:t>The Regional Map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131A61-B37F-4B38-AF08-9D49E1A14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957876"/>
            <a:ext cx="8306601" cy="5784621"/>
          </a:xfrm>
        </p:spPr>
      </p:pic>
    </p:spTree>
    <p:extLst>
      <p:ext uri="{BB962C8B-B14F-4D97-AF65-F5344CB8AC3E}">
        <p14:creationId xmlns:p14="http://schemas.microsoft.com/office/powerpoint/2010/main" val="345032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ED34-6E13-4298-99C6-B798673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 Risk Zones are increasing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258F3-DD7B-45B8-9B54-E06E8CA1C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The frequency of severe weather related events is rising faster in some zones than others – for example ….</a:t>
            </a:r>
          </a:p>
          <a:p>
            <a:r>
              <a:rPr lang="en-AU" dirty="0"/>
              <a:t>The frequency of extreme hot days has increased 177% in the Central Slopes  of the eastern states but only 34%in Tasmania’s Southern Slopes. </a:t>
            </a:r>
          </a:p>
          <a:p>
            <a:r>
              <a:rPr lang="en-AU" dirty="0"/>
              <a:t>Sea levels have risen 11.3 cm in the East Coast ( North ) region of Queensland but only 2.1cm  on the Southern and South western Flat lands of Western Australia’s southern coastline.</a:t>
            </a:r>
          </a:p>
          <a:p>
            <a:r>
              <a:rPr lang="en-AU" dirty="0"/>
              <a:t>Wind velocity and intensity varies between regions – strong winds 65% more common in the Central Slopes ( Central NSW) but 55% less frequent in the Southern and South Western Flat lands  ( of SA).   </a:t>
            </a:r>
          </a:p>
        </p:txBody>
      </p:sp>
    </p:spTree>
    <p:extLst>
      <p:ext uri="{BB962C8B-B14F-4D97-AF65-F5344CB8AC3E}">
        <p14:creationId xmlns:p14="http://schemas.microsoft.com/office/powerpoint/2010/main" val="165456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C9F61-DCBF-4F59-A3A1-848483438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1" y="340835"/>
            <a:ext cx="8431902" cy="61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2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73E5-5287-4876-A627-337C5446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05"/>
            <a:ext cx="10515600" cy="1498183"/>
          </a:xfrm>
        </p:spPr>
        <p:txBody>
          <a:bodyPr/>
          <a:lstStyle/>
          <a:p>
            <a:r>
              <a:rPr lang="en-AU" dirty="0"/>
              <a:t>Climate change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B6EF-EF94-4EA8-92FB-7495181D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12"/>
            <a:ext cx="10515600" cy="4839051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Sea levels are rising and extreme temperatures are becoming more common across Australia. </a:t>
            </a:r>
          </a:p>
          <a:p>
            <a:r>
              <a:rPr lang="en-AU" dirty="0"/>
              <a:t>January 2019 was the hottest month ever recorded in Australia – mean temp across the country exceeded  30 degrees C.  Adelaide, the capital of South Australia, recorded a record temp for an Australian capital city of 46.2 C. </a:t>
            </a:r>
          </a:p>
          <a:p>
            <a:r>
              <a:rPr lang="en-AU" dirty="0"/>
              <a:t>Hottest March on record – mean national temperature ,2.13 degrees above average. </a:t>
            </a:r>
          </a:p>
          <a:p>
            <a:r>
              <a:rPr lang="en-AU" dirty="0"/>
              <a:t> Australia- wide, extreme hot days are now 80% more common and extreme cold days are 74% LESS common than the long term average. </a:t>
            </a:r>
          </a:p>
          <a:p>
            <a:r>
              <a:rPr lang="en-AU" dirty="0"/>
              <a:t> Maximum sea level has risen 5.9 cm.</a:t>
            </a:r>
          </a:p>
          <a:p>
            <a:r>
              <a:rPr lang="en-AU" dirty="0"/>
              <a:t>Wind and rain show now clear pattern up or down. 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81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F2792-793E-48D1-9B8E-3508E67C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7" y="962526"/>
            <a:ext cx="9372985" cy="52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9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3D2B-5083-403C-BDBB-2546D5F1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…the consequences &amp; the insurance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34E79-7364-4D3E-A79D-40981B1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Based on current projections ,approximately 850,000 homes, or nearly 10% of all residential properties will , by 2100 , become uninsurable. </a:t>
            </a:r>
          </a:p>
          <a:p>
            <a:r>
              <a:rPr lang="en-AU" dirty="0"/>
              <a:t>“Uninsurable” is defined  as those where the annual premium would exceed 1% of the property value . This figure is approximately 220, 000   more than 2018.</a:t>
            </a:r>
          </a:p>
          <a:p>
            <a:r>
              <a:rPr lang="en-AU" dirty="0"/>
              <a:t> Examples – flood risk in Townsville ( Queensland ) which was recently subject to cyclonic induced flooding . Insurers currently use 1/100 year flood zone data to set boundaries for high risk .By the end of the century that risk will have increased by 130% . Expressed in another way , what used to be in a 1/200 year flood zone , will then be the new 1/100 zone.</a:t>
            </a:r>
          </a:p>
          <a:p>
            <a:r>
              <a:rPr lang="en-AU" dirty="0"/>
              <a:t>Based on property value, such homes would be uninsurable.     </a:t>
            </a:r>
          </a:p>
        </p:txBody>
      </p:sp>
    </p:spTree>
    <p:extLst>
      <p:ext uri="{BB962C8B-B14F-4D97-AF65-F5344CB8AC3E}">
        <p14:creationId xmlns:p14="http://schemas.microsoft.com/office/powerpoint/2010/main" val="232052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2462-D983-4443-99AD-50FDCC06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codes and zoning restrictions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FE7C-05E3-45BD-88C1-4704BE49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Where mitigation strategies are in place, experience indicates lower premiums – examples include housing construction with greater fire resilient materials . Homes constructed according to cyclone codes, flood levy banks , limiting construction of dwellings in flood prone areas or areas subject to storm surge.</a:t>
            </a:r>
          </a:p>
          <a:p>
            <a:r>
              <a:rPr lang="en-AU" dirty="0"/>
              <a:t>Current problem is that generally the insurance industry in Australia is nor involved in setting building codes.</a:t>
            </a:r>
          </a:p>
          <a:p>
            <a:r>
              <a:rPr lang="en-AU" dirty="0"/>
              <a:t>People in high risk zones currently face unaffordable premiums.</a:t>
            </a:r>
          </a:p>
          <a:p>
            <a:r>
              <a:rPr lang="en-AU" dirty="0"/>
              <a:t>To secure a mortgage prospective home owners are required to take out insurance. If they decline to do so, finance will not be granted….</a:t>
            </a:r>
          </a:p>
        </p:txBody>
      </p:sp>
    </p:spTree>
    <p:extLst>
      <p:ext uri="{BB962C8B-B14F-4D97-AF65-F5344CB8AC3E}">
        <p14:creationId xmlns:p14="http://schemas.microsoft.com/office/powerpoint/2010/main" val="202287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3B0D-A72F-409B-8BE7-AE965B7E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financial risk ….Where does it fall?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781B-B4CC-410F-BC1D-858BF835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…… but while the mortgage requires the maintenance of insurance, many decline to renew and the banks generally do not check for continuity of insurance.</a:t>
            </a:r>
          </a:p>
          <a:p>
            <a:r>
              <a:rPr lang="en-AU" dirty="0"/>
              <a:t>If a property becomes uninsurable it is effectively impossible to sell it , because the purchaser will not be able to secure insurance. </a:t>
            </a:r>
          </a:p>
          <a:p>
            <a:r>
              <a:rPr lang="en-AU" dirty="0"/>
              <a:t>Failure to maintain insurance involves both a risk to the owner and the financial institution.</a:t>
            </a:r>
          </a:p>
          <a:p>
            <a:r>
              <a:rPr lang="en-AU" dirty="0"/>
              <a:t> In the event of loss or damage and the absence of adequate insurance the burden is often shifted to public charity or governments ( state and or federal). Examples – the bush fire levy in Victoria and government payouts in Queensland following the recent Townsville floods.       </a:t>
            </a:r>
          </a:p>
        </p:txBody>
      </p:sp>
    </p:spTree>
    <p:extLst>
      <p:ext uri="{BB962C8B-B14F-4D97-AF65-F5344CB8AC3E}">
        <p14:creationId xmlns:p14="http://schemas.microsoft.com/office/powerpoint/2010/main" val="21628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4747-46BB-48F9-8AF5-ADFE177D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Rainfall data -2018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CDAA31E-FFCA-4FCB-BE94-0F3082CC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338" y="1867426"/>
            <a:ext cx="3664242" cy="245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94E55-7454-4ADE-AF92-7F7FF718F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12" y="2391509"/>
            <a:ext cx="6858000" cy="38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A1C024-F947-43E5-83B4-67EFD163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52587"/>
            <a:ext cx="6858000" cy="3857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7803B-C05F-4243-9CD9-14F6923D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35124"/>
            <a:ext cx="6858000" cy="385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3ECF5F-6966-4712-AAB1-C5D62650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87524"/>
            <a:ext cx="6858000" cy="385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55CA7-A43A-441C-998A-56BF0653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39924"/>
            <a:ext cx="6858000" cy="385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CFA8F-15B5-45F1-AA69-8CDE1CD3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29" y="1922461"/>
            <a:ext cx="6858000" cy="385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30CEF-D646-44B5-AA30-6BA1B7E7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57" y="2074860"/>
            <a:ext cx="6858000" cy="3857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E0FAFC-38A8-46BD-835C-5E056F86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75" y="1804987"/>
            <a:ext cx="6858000" cy="385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F7536-19A7-4D32-BDC8-AB4052B8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87" y="2590183"/>
            <a:ext cx="6858000" cy="3857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23E0D9-E664-49EC-B5EB-42AF025B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406" y="1690688"/>
            <a:ext cx="8503358" cy="4783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57D2FC-C11A-455D-AA6F-F6091A9CE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88" y="1365251"/>
            <a:ext cx="5923281" cy="48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23FE-655E-4733-85A3-DC9E3F54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index is not a solution for affordability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89A9-5128-4342-8D4D-2BDE56CC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index enjoys the support of the Australian financial regulator APRA ( Australian Prudential Authority) as it aids industry , corporations , Financial services providers etc in assessing risk. </a:t>
            </a:r>
          </a:p>
          <a:p>
            <a:r>
              <a:rPr lang="en-AU" dirty="0"/>
              <a:t>Certainty and continuity of cover remains an issue – Insureds need to know that insurance coverage will be both available and affordable for the duration of their mortgage . Based on the index projections it is unlikely insurers can provide such a guarantee .</a:t>
            </a:r>
          </a:p>
          <a:p>
            <a:r>
              <a:rPr lang="en-AU" dirty="0"/>
              <a:t>Coast regions along the East coast ( NSW and Queensland) remain particularly vulnerable to storm surge damage , coastal flooding and sea level rise </a:t>
            </a:r>
          </a:p>
        </p:txBody>
      </p:sp>
    </p:spTree>
    <p:extLst>
      <p:ext uri="{BB962C8B-B14F-4D97-AF65-F5344CB8AC3E}">
        <p14:creationId xmlns:p14="http://schemas.microsoft.com/office/powerpoint/2010/main" val="43796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1E6B-0395-4603-9EED-1B126226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NSW Coastal storm damage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BD75C-0784-4CD8-BFE0-9DE7026A3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" y="2683702"/>
            <a:ext cx="5330491" cy="3444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4F887-2469-4E84-8FEF-163A1EDF6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51" y="1902340"/>
            <a:ext cx="5123849" cy="34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0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A8BF-CB03-4C74-84D2-C62AA3E9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…….Storm surge and coastal inundation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E8EEC-2E98-4FBE-B259-53903426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8" y="2515903"/>
            <a:ext cx="6150057" cy="40979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651E4-BA69-455D-9DEB-F68A3C5D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794007"/>
            <a:ext cx="58578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422E-4273-486B-B04D-FE8BFF52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Politics of climate change- voter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7F37-67D0-4123-B10B-E944D56A3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u="sng" dirty="0"/>
              <a:t>2016</a:t>
            </a:r>
          </a:p>
          <a:p>
            <a:r>
              <a:rPr lang="en-AU" dirty="0"/>
              <a:t>Environment – 9%</a:t>
            </a:r>
          </a:p>
          <a:p>
            <a:r>
              <a:rPr lang="en-AU" dirty="0"/>
              <a:t>Economy – 25%</a:t>
            </a:r>
          </a:p>
          <a:p>
            <a:r>
              <a:rPr lang="en-AU" dirty="0"/>
              <a:t>Health Care -16%</a:t>
            </a:r>
          </a:p>
          <a:p>
            <a:r>
              <a:rPr lang="en-AU" dirty="0"/>
              <a:t>Education – 12%</a:t>
            </a:r>
          </a:p>
          <a:p>
            <a:r>
              <a:rPr lang="en-AU" dirty="0"/>
              <a:t>Superannuation &amp; pensions -12%</a:t>
            </a:r>
          </a:p>
          <a:p>
            <a:r>
              <a:rPr lang="en-AU" dirty="0"/>
              <a:t>Immigration &amp; refugees - 9%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C0F2F-6E45-459C-8E8B-9D0D746442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u="sng" dirty="0"/>
              <a:t>2019</a:t>
            </a:r>
          </a:p>
          <a:p>
            <a:r>
              <a:rPr lang="en-AU" dirty="0"/>
              <a:t>Environment – </a:t>
            </a:r>
            <a:r>
              <a:rPr lang="en-AU" dirty="0">
                <a:solidFill>
                  <a:srgbClr val="FF0000"/>
                </a:solidFill>
              </a:rPr>
              <a:t>29%</a:t>
            </a:r>
          </a:p>
          <a:p>
            <a:r>
              <a:rPr lang="en-AU" dirty="0"/>
              <a:t>Economy – 23%</a:t>
            </a:r>
          </a:p>
          <a:p>
            <a:r>
              <a:rPr lang="en-AU" dirty="0"/>
              <a:t>Healthcare – 8%</a:t>
            </a:r>
          </a:p>
          <a:p>
            <a:r>
              <a:rPr lang="en-AU" dirty="0"/>
              <a:t>Education -  5%</a:t>
            </a:r>
          </a:p>
          <a:p>
            <a:r>
              <a:rPr lang="en-AU" dirty="0"/>
              <a:t>Superannuation and pensions – 8%</a:t>
            </a:r>
          </a:p>
          <a:p>
            <a:r>
              <a:rPr lang="en-AU" dirty="0"/>
              <a:t>Immigration &amp; refugees – 6%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009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10BB-05D3-44A8-A17D-763BBA88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7" y="785796"/>
            <a:ext cx="11103543" cy="760396"/>
          </a:xfrm>
        </p:spPr>
        <p:txBody>
          <a:bodyPr/>
          <a:lstStyle/>
          <a:p>
            <a:r>
              <a:rPr lang="en-AU" dirty="0"/>
              <a:t>The politics of climate change in Australia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AFD0-DAE5-489B-920B-A27A6579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79600"/>
            <a:ext cx="10769600" cy="4297363"/>
          </a:xfrm>
        </p:spPr>
        <p:txBody>
          <a:bodyPr/>
          <a:lstStyle/>
          <a:p>
            <a:r>
              <a:rPr lang="en-AU" dirty="0"/>
              <a:t> Of the undecided voters ,a survey in April confirmed that 30% , place environmental issues as their key election issue. </a:t>
            </a:r>
          </a:p>
          <a:p>
            <a:r>
              <a:rPr lang="en-AU" dirty="0"/>
              <a:t>… with a federal election to be held before the end of May 2019, it will be interesting to see how the political parties , other than the Greens Party, tackle Australia’s increasing vulnerability to climate change related risks.</a:t>
            </a:r>
          </a:p>
          <a:p>
            <a:r>
              <a:rPr lang="en-AU" dirty="0"/>
              <a:t> If prior elections are any guide many promises will be made but few will be kept !  </a:t>
            </a:r>
          </a:p>
        </p:txBody>
      </p:sp>
    </p:spTree>
    <p:extLst>
      <p:ext uri="{BB962C8B-B14F-4D97-AF65-F5344CB8AC3E}">
        <p14:creationId xmlns:p14="http://schemas.microsoft.com/office/powerpoint/2010/main" val="48766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E91AF-7577-4080-97A7-B0A22D839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99" y="791434"/>
            <a:ext cx="7578725" cy="56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0EC-FFB6-4B89-8889-CA806405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Temperature data - 2018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DBEAB-2DAD-47C4-AEC1-7810FE99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811" y="1491916"/>
            <a:ext cx="5582652" cy="5366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3D765-9CD9-4FED-8AF6-FD43CD32B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332" y="2196966"/>
            <a:ext cx="3535713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3F40-BA98-434F-BFA6-C5EC911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Frequency of Bush fires – 2018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FE69B5-6443-4260-B315-D569AA82F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070" y="1819175"/>
            <a:ext cx="5877886" cy="4870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29E51-4A38-49F5-A148-6D81D0A4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36" y="2502567"/>
            <a:ext cx="2608265" cy="32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264171-ECEA-410C-8AED-0A240672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100859"/>
            <a:ext cx="6901313" cy="5521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BB0506-F769-4A93-8CB5-E712B90B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74" y="1360741"/>
            <a:ext cx="35528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B844-6E19-4A3C-83D1-CA673049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Actuaries Climate Index ( AACI)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13A2-288F-4A4F-8AFC-B2FAF2E9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Developed to measure whether the frequency of extreme weather conditions is changing over time.  </a:t>
            </a:r>
          </a:p>
          <a:p>
            <a:r>
              <a:rPr lang="en-AU" dirty="0"/>
              <a:t>Designed to assist actuaries , public policy makers , companies , insurers and the general public about climate trends in Australia. </a:t>
            </a:r>
          </a:p>
          <a:p>
            <a:r>
              <a:rPr lang="en-AU" dirty="0"/>
              <a:t>Index finalised and released in November in 2018. </a:t>
            </a:r>
          </a:p>
          <a:p>
            <a:r>
              <a:rPr lang="en-AU" dirty="0"/>
              <a:t>The index created as a result of data provided by the Australian Department of meteorology over a 30 year period  from 1981 – 2010. </a:t>
            </a:r>
          </a:p>
          <a:p>
            <a:r>
              <a:rPr lang="en-AU" dirty="0"/>
              <a:t>The index examines changes in frequency and duration of  extreme events and is based on a similar Climate Index operating in the USA . </a:t>
            </a:r>
          </a:p>
          <a:p>
            <a:r>
              <a:rPr lang="en-AU" dirty="0"/>
              <a:t>The focus is on extremes which are related to risks such as inland and coastal flooding , cyclones , drought &amp; heatwaves.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97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92DE-9C45-43ED-9E3F-D6BC1EA5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2018 NSW drought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22F11-AFC4-4592-BF35-50504EEC2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9" y="1908192"/>
            <a:ext cx="5725427" cy="38169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B8091-F5F8-43C0-9C5A-176D37BB9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9" y="1564498"/>
            <a:ext cx="5887896" cy="41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203D-51E5-4162-916D-88B8ED90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Headline indicators – Regional differences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FE8C10-E37E-4736-BFB7-BBA907D2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053" y="1491916"/>
            <a:ext cx="5732496" cy="43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407-F9AE-40F3-847E-92D6B08F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6" y="461378"/>
            <a:ext cx="10515600" cy="1325563"/>
          </a:xfrm>
        </p:spPr>
        <p:txBody>
          <a:bodyPr/>
          <a:lstStyle/>
          <a:p>
            <a:r>
              <a:rPr lang="en-AU" dirty="0"/>
              <a:t>National Environmental Indicators : Change from 2017 ( Australian environment website 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12CFC7-A441-4C4C-9980-CC8741721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291" y="1942962"/>
            <a:ext cx="6932128" cy="48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ty of Care – Defensive Engineering or the.pptx" id="{4E2CF1E0-2340-4FD0-8475-E59917130399}" vid="{A29C3CEF-7201-4210-BC60-806DCA2E3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 presentation template</Template>
  <TotalTime>75</TotalTime>
  <Words>1289</Words>
  <Application>Microsoft Office PowerPoint</Application>
  <PresentationFormat>Widescreen</PresentationFormat>
  <Paragraphs>80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Custom Design</vt:lpstr>
      <vt:lpstr>The Insurance Ramifications of Climate Change – Australia </vt:lpstr>
      <vt:lpstr>Australian Rainfall data -2018</vt:lpstr>
      <vt:lpstr>Australian Temperature data - 2018</vt:lpstr>
      <vt:lpstr>Frequency of Bush fires – 2018 </vt:lpstr>
      <vt:lpstr>PowerPoint Presentation</vt:lpstr>
      <vt:lpstr>Australian Actuaries Climate Index ( AACI) </vt:lpstr>
      <vt:lpstr>2018 NSW drought </vt:lpstr>
      <vt:lpstr>Headline indicators – Regional differences </vt:lpstr>
      <vt:lpstr>National Environmental Indicators : Change from 2017 ( Australian environment website ) </vt:lpstr>
      <vt:lpstr>The Climate Change Index </vt:lpstr>
      <vt:lpstr>The index is available to the public </vt:lpstr>
      <vt:lpstr>The Regional Map </vt:lpstr>
      <vt:lpstr>The High Risk Zones are increasing </vt:lpstr>
      <vt:lpstr>PowerPoint Presentation</vt:lpstr>
      <vt:lpstr>Climate change trends</vt:lpstr>
      <vt:lpstr>PowerPoint Presentation</vt:lpstr>
      <vt:lpstr>…the consequences &amp; the insurance challenge </vt:lpstr>
      <vt:lpstr>Building codes and zoning restrictions </vt:lpstr>
      <vt:lpstr>The financial risk ….Where does it fall?  </vt:lpstr>
      <vt:lpstr>The index is not a solution for affordability </vt:lpstr>
      <vt:lpstr>NSW Coastal storm damage </vt:lpstr>
      <vt:lpstr>…….Storm surge and coastal inundation </vt:lpstr>
      <vt:lpstr>The Politics of climate change- voter priorities</vt:lpstr>
      <vt:lpstr>The politics of climate change in Australia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of Care – Defensive Engineering or the Crystal Ball</dc:title>
  <dc:creator>Christopher Rodd</dc:creator>
  <cp:lastModifiedBy>Christopher Rodd</cp:lastModifiedBy>
  <cp:revision>21</cp:revision>
  <dcterms:created xsi:type="dcterms:W3CDTF">2018-08-28T01:40:00Z</dcterms:created>
  <dcterms:modified xsi:type="dcterms:W3CDTF">2019-04-28T16:32:45Z</dcterms:modified>
</cp:coreProperties>
</file>